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4"/>
  </p:sldMasterIdLst>
  <p:sldIdLst>
    <p:sldId id="256" r:id="rId5"/>
    <p:sldId id="270" r:id="rId6"/>
    <p:sldId id="295" r:id="rId7"/>
    <p:sldId id="293" r:id="rId8"/>
    <p:sldId id="294" r:id="rId9"/>
    <p:sldId id="292" r:id="rId10"/>
    <p:sldId id="291" r:id="rId11"/>
    <p:sldId id="296" r:id="rId12"/>
    <p:sldId id="297" r:id="rId13"/>
    <p:sldId id="290" r:id="rId14"/>
    <p:sldId id="289" r:id="rId15"/>
    <p:sldId id="288" r:id="rId16"/>
    <p:sldId id="287" r:id="rId17"/>
    <p:sldId id="286" r:id="rId18"/>
    <p:sldId id="268" r:id="rId19"/>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BBCE27-8FCA-E5BF-BA4B-2006AA7FD736}" v="70" dt="2022-04-21T21:43:35.198"/>
    <p1510:client id="{89B20042-D0C9-A734-6467-732C351FF320}" v="236" dt="2022-04-21T16:11:08.572"/>
    <p1510:client id="{8D8B5E6A-CDE1-EB7B-CCC8-C75CE5DA937B}" v="552" dt="2022-04-21T21:40:12.738"/>
    <p1510:client id="{9FD91600-47F3-20C6-29D8-3AD6D8454468}" v="245" dt="2022-04-21T20:55:46.085"/>
    <p1510:client id="{C3F47235-7CBE-D50A-6D80-B1522C4C2BD6}" v="213" dt="2022-04-20T17:21:45.3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King" userId="S::kevin.king@cerrocoso.edu::c6e62e0e-866a-4784-b122-85ff7e30c59d" providerId="AD" clId="Web-{C3F47235-7CBE-D50A-6D80-B1522C4C2BD6}"/>
    <pc:docChg chg="modSld">
      <pc:chgData name="Kevin King" userId="S::kevin.king@cerrocoso.edu::c6e62e0e-866a-4784-b122-85ff7e30c59d" providerId="AD" clId="Web-{C3F47235-7CBE-D50A-6D80-B1522C4C2BD6}" dt="2022-04-20T17:21:45.128" v="112" actId="20577"/>
      <pc:docMkLst>
        <pc:docMk/>
      </pc:docMkLst>
      <pc:sldChg chg="modSp">
        <pc:chgData name="Kevin King" userId="S::kevin.king@cerrocoso.edu::c6e62e0e-866a-4784-b122-85ff7e30c59d" providerId="AD" clId="Web-{C3F47235-7CBE-D50A-6D80-B1522C4C2BD6}" dt="2022-04-20T17:21:45.128" v="112" actId="20577"/>
        <pc:sldMkLst>
          <pc:docMk/>
          <pc:sldMk cId="2796747769" sldId="293"/>
        </pc:sldMkLst>
        <pc:spChg chg="mod">
          <ac:chgData name="Kevin King" userId="S::kevin.king@cerrocoso.edu::c6e62e0e-866a-4784-b122-85ff7e30c59d" providerId="AD" clId="Web-{C3F47235-7CBE-D50A-6D80-B1522C4C2BD6}" dt="2022-04-20T17:21:45.128" v="112" actId="20577"/>
          <ac:spMkLst>
            <pc:docMk/>
            <pc:sldMk cId="2796747769" sldId="293"/>
            <ac:spMk id="3" creationId="{2714EB7D-A8C4-46E7-BF7C-8FE9FBB5DAFD}"/>
          </ac:spMkLst>
        </pc:spChg>
      </pc:sldChg>
    </pc:docChg>
  </pc:docChgLst>
  <pc:docChgLst>
    <pc:chgData name="Michael Campbell" userId="S::michael.campbell@cerrocoso.edu::f4488432-0536-47bd-8c1d-c8989af0ff4e" providerId="AD" clId="Web-{89B20042-D0C9-A734-6467-732C351FF320}"/>
    <pc:docChg chg="modSld">
      <pc:chgData name="Michael Campbell" userId="S::michael.campbell@cerrocoso.edu::f4488432-0536-47bd-8c1d-c8989af0ff4e" providerId="AD" clId="Web-{89B20042-D0C9-A734-6467-732C351FF320}" dt="2022-04-21T16:11:08.572" v="125" actId="20577"/>
      <pc:docMkLst>
        <pc:docMk/>
      </pc:docMkLst>
      <pc:sldChg chg="addSp modSp">
        <pc:chgData name="Michael Campbell" userId="S::michael.campbell@cerrocoso.edu::f4488432-0536-47bd-8c1d-c8989af0ff4e" providerId="AD" clId="Web-{89B20042-D0C9-A734-6467-732C351FF320}" dt="2022-04-21T16:11:08.572" v="125" actId="20577"/>
        <pc:sldMkLst>
          <pc:docMk/>
          <pc:sldMk cId="636055951" sldId="294"/>
        </pc:sldMkLst>
        <pc:spChg chg="add mod">
          <ac:chgData name="Michael Campbell" userId="S::michael.campbell@cerrocoso.edu::f4488432-0536-47bd-8c1d-c8989af0ff4e" providerId="AD" clId="Web-{89B20042-D0C9-A734-6467-732C351FF320}" dt="2022-04-21T16:11:08.572" v="125" actId="20577"/>
          <ac:spMkLst>
            <pc:docMk/>
            <pc:sldMk cId="636055951" sldId="294"/>
            <ac:spMk id="3" creationId="{33C36278-AE1F-196B-0317-9DB810BA16B5}"/>
          </ac:spMkLst>
        </pc:spChg>
      </pc:sldChg>
    </pc:docChg>
  </pc:docChgLst>
  <pc:docChgLst>
    <pc:chgData name="Heather Ostash" userId="S::hostash@cerrocoso.edu::b85846ff-f631-4cf4-8c59-35d3ff9ce658" providerId="AD" clId="Web-{9FD91600-47F3-20C6-29D8-3AD6D8454468}"/>
    <pc:docChg chg="modSld">
      <pc:chgData name="Heather Ostash" userId="S::hostash@cerrocoso.edu::b85846ff-f631-4cf4-8c59-35d3ff9ce658" providerId="AD" clId="Web-{9FD91600-47F3-20C6-29D8-3AD6D8454468}" dt="2022-04-21T20:55:46.085" v="133" actId="20577"/>
      <pc:docMkLst>
        <pc:docMk/>
      </pc:docMkLst>
      <pc:sldChg chg="modSp">
        <pc:chgData name="Heather Ostash" userId="S::hostash@cerrocoso.edu::b85846ff-f631-4cf4-8c59-35d3ff9ce658" providerId="AD" clId="Web-{9FD91600-47F3-20C6-29D8-3AD6D8454468}" dt="2022-04-21T20:55:46.085" v="133" actId="20577"/>
        <pc:sldMkLst>
          <pc:docMk/>
          <pc:sldMk cId="524286452" sldId="292"/>
        </pc:sldMkLst>
        <pc:spChg chg="mod">
          <ac:chgData name="Heather Ostash" userId="S::hostash@cerrocoso.edu::b85846ff-f631-4cf4-8c59-35d3ff9ce658" providerId="AD" clId="Web-{9FD91600-47F3-20C6-29D8-3AD6D8454468}" dt="2022-04-21T20:55:46.085" v="133" actId="20577"/>
          <ac:spMkLst>
            <pc:docMk/>
            <pc:sldMk cId="524286452" sldId="292"/>
            <ac:spMk id="6" creationId="{00000000-0000-0000-0000-000000000000}"/>
          </ac:spMkLst>
        </pc:spChg>
      </pc:sldChg>
    </pc:docChg>
  </pc:docChgLst>
  <pc:docChgLst>
    <pc:chgData name="Lisa Couch" userId="S::lcouch@cerrocoso.edu::70759f36-cd06-46e6-8081-85520966dafa" providerId="AD" clId="Web-{67BBCE27-8FCA-E5BF-BA4B-2006AA7FD736}"/>
    <pc:docChg chg="modSld">
      <pc:chgData name="Lisa Couch" userId="S::lcouch@cerrocoso.edu::70759f36-cd06-46e6-8081-85520966dafa" providerId="AD" clId="Web-{67BBCE27-8FCA-E5BF-BA4B-2006AA7FD736}" dt="2022-04-21T21:43:35.198" v="37" actId="1076"/>
      <pc:docMkLst>
        <pc:docMk/>
      </pc:docMkLst>
      <pc:sldChg chg="addSp modSp">
        <pc:chgData name="Lisa Couch" userId="S::lcouch@cerrocoso.edu::70759f36-cd06-46e6-8081-85520966dafa" providerId="AD" clId="Web-{67BBCE27-8FCA-E5BF-BA4B-2006AA7FD736}" dt="2022-04-21T21:43:26.604" v="35" actId="20577"/>
        <pc:sldMkLst>
          <pc:docMk/>
          <pc:sldMk cId="2410736036" sldId="289"/>
        </pc:sldMkLst>
        <pc:spChg chg="add mod">
          <ac:chgData name="Lisa Couch" userId="S::lcouch@cerrocoso.edu::70759f36-cd06-46e6-8081-85520966dafa" providerId="AD" clId="Web-{67BBCE27-8FCA-E5BF-BA4B-2006AA7FD736}" dt="2022-04-21T21:43:26.604" v="35" actId="20577"/>
          <ac:spMkLst>
            <pc:docMk/>
            <pc:sldMk cId="2410736036" sldId="289"/>
            <ac:spMk id="3" creationId="{12919BF8-699D-A64C-3D14-5335D2721020}"/>
          </ac:spMkLst>
        </pc:spChg>
      </pc:sldChg>
      <pc:sldChg chg="addSp modSp">
        <pc:chgData name="Lisa Couch" userId="S::lcouch@cerrocoso.edu::70759f36-cd06-46e6-8081-85520966dafa" providerId="AD" clId="Web-{67BBCE27-8FCA-E5BF-BA4B-2006AA7FD736}" dt="2022-04-21T21:43:35.198" v="37" actId="1076"/>
        <pc:sldMkLst>
          <pc:docMk/>
          <pc:sldMk cId="3127463818" sldId="290"/>
        </pc:sldMkLst>
        <pc:spChg chg="add mod">
          <ac:chgData name="Lisa Couch" userId="S::lcouch@cerrocoso.edu::70759f36-cd06-46e6-8081-85520966dafa" providerId="AD" clId="Web-{67BBCE27-8FCA-E5BF-BA4B-2006AA7FD736}" dt="2022-04-21T21:43:35.198" v="37" actId="1076"/>
          <ac:spMkLst>
            <pc:docMk/>
            <pc:sldMk cId="3127463818" sldId="290"/>
            <ac:spMk id="3" creationId="{BB08CD75-4D1E-0338-61D5-2E24F8CF1B25}"/>
          </ac:spMkLst>
        </pc:spChg>
      </pc:sldChg>
    </pc:docChg>
  </pc:docChgLst>
  <pc:docChgLst>
    <pc:chgData name="Peter Fulks" userId="S::peter.fulks@cerrocoso.edu::b8a4556c-ce5d-4e43-aeed-2124c5207cb3" providerId="AD" clId="Web-{8D8B5E6A-CDE1-EB7B-CCC8-C75CE5DA937B}"/>
    <pc:docChg chg="modSld">
      <pc:chgData name="Peter Fulks" userId="S::peter.fulks@cerrocoso.edu::b8a4556c-ce5d-4e43-aeed-2124c5207cb3" providerId="AD" clId="Web-{8D8B5E6A-CDE1-EB7B-CCC8-C75CE5DA937B}" dt="2022-04-21T21:40:12.738" v="293" actId="20577"/>
      <pc:docMkLst>
        <pc:docMk/>
      </pc:docMkLst>
      <pc:sldChg chg="addSp modSp">
        <pc:chgData name="Peter Fulks" userId="S::peter.fulks@cerrocoso.edu::b8a4556c-ce5d-4e43-aeed-2124c5207cb3" providerId="AD" clId="Web-{8D8B5E6A-CDE1-EB7B-CCC8-C75CE5DA937B}" dt="2022-04-21T21:40:12.738" v="293" actId="20577"/>
        <pc:sldMkLst>
          <pc:docMk/>
          <pc:sldMk cId="2972982803" sldId="291"/>
        </pc:sldMkLst>
        <pc:spChg chg="add mod">
          <ac:chgData name="Peter Fulks" userId="S::peter.fulks@cerrocoso.edu::b8a4556c-ce5d-4e43-aeed-2124c5207cb3" providerId="AD" clId="Web-{8D8B5E6A-CDE1-EB7B-CCC8-C75CE5DA937B}" dt="2022-04-21T21:40:12.738" v="293" actId="20577"/>
          <ac:spMkLst>
            <pc:docMk/>
            <pc:sldMk cId="2972982803" sldId="291"/>
            <ac:spMk id="3" creationId="{DC03DA32-8415-3559-571D-1D7AEF9168D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44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1692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999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409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59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7022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6/29/2022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3168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3473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6/29/2022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116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6/29/2022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a:p>
        </p:txBody>
      </p:sp>
    </p:spTree>
    <p:extLst>
      <p:ext uri="{BB962C8B-B14F-4D97-AF65-F5344CB8AC3E}">
        <p14:creationId xmlns:p14="http://schemas.microsoft.com/office/powerpoint/2010/main" val="538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2438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6/29/2022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33101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7627" y="2034711"/>
            <a:ext cx="7766936" cy="2061300"/>
          </a:xfrm>
        </p:spPr>
        <p:txBody>
          <a:bodyPr>
            <a:normAutofit/>
          </a:bodyPr>
          <a:lstStyle/>
          <a:p>
            <a:pPr algn="ctr"/>
            <a:r>
              <a:rPr lang="en-US">
                <a:solidFill>
                  <a:schemeClr val="accent2">
                    <a:lumMod val="50000"/>
                  </a:schemeClr>
                </a:solidFill>
              </a:rPr>
              <a:t>College Council</a:t>
            </a:r>
          </a:p>
        </p:txBody>
      </p:sp>
      <p:pic>
        <p:nvPicPr>
          <p:cNvPr id="4" name="Picture 3"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6063" y="124968"/>
            <a:ext cx="1886375" cy="1886375"/>
          </a:xfrm>
          <a:prstGeom prst="rect">
            <a:avLst/>
          </a:prstGeom>
        </p:spPr>
      </p:pic>
      <p:sp>
        <p:nvSpPr>
          <p:cNvPr id="8" name="TextBox 7"/>
          <p:cNvSpPr txBox="1"/>
          <p:nvPr/>
        </p:nvSpPr>
        <p:spPr>
          <a:xfrm>
            <a:off x="3157198" y="4536347"/>
            <a:ext cx="5404104" cy="1200329"/>
          </a:xfrm>
          <a:prstGeom prst="rect">
            <a:avLst/>
          </a:prstGeom>
          <a:noFill/>
        </p:spPr>
        <p:txBody>
          <a:bodyPr wrap="square" rtlCol="0">
            <a:spAutoFit/>
          </a:bodyPr>
          <a:lstStyle/>
          <a:p>
            <a:pPr algn="ctr"/>
            <a:r>
              <a:rPr lang="en-US" sz="2400" dirty="0"/>
              <a:t>April 21, 2022</a:t>
            </a:r>
          </a:p>
          <a:p>
            <a:pPr algn="ctr"/>
            <a:endParaRPr lang="en-US" sz="2400" dirty="0"/>
          </a:p>
          <a:p>
            <a:pPr algn="ctr"/>
            <a:endParaRPr lang="en-US" sz="2400" dirty="0"/>
          </a:p>
        </p:txBody>
      </p:sp>
    </p:spTree>
    <p:extLst>
      <p:ext uri="{BB962C8B-B14F-4D97-AF65-F5344CB8AC3E}">
        <p14:creationId xmlns:p14="http://schemas.microsoft.com/office/powerpoint/2010/main" val="208297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Budget Development – Lisa Couch</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BB08CD75-4D1E-0338-61D5-2E24F8CF1B25}"/>
              </a:ext>
            </a:extLst>
          </p:cNvPr>
          <p:cNvSpPr txBox="1"/>
          <p:nvPr/>
        </p:nvSpPr>
        <p:spPr>
          <a:xfrm>
            <a:off x="3688423" y="3106219"/>
            <a:ext cx="47295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Meeting weekly – reviewing 2022-23 requests</a:t>
            </a:r>
            <a:endParaRPr lang="en-US" dirty="0">
              <a:cs typeface="Calibri"/>
            </a:endParaRPr>
          </a:p>
        </p:txBody>
      </p:sp>
    </p:spTree>
    <p:extLst>
      <p:ext uri="{BB962C8B-B14F-4D97-AF65-F5344CB8AC3E}">
        <p14:creationId xmlns:p14="http://schemas.microsoft.com/office/powerpoint/2010/main" val="312746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District Wide Budget Development Committee – Lisa Couch</a:t>
            </a:r>
          </a:p>
        </p:txBody>
      </p:sp>
      <p:sp>
        <p:nvSpPr>
          <p:cNvPr id="6" name="TextBox 5"/>
          <p:cNvSpPr txBox="1"/>
          <p:nvPr/>
        </p:nvSpPr>
        <p:spPr>
          <a:xfrm>
            <a:off x="1958071" y="2151085"/>
            <a:ext cx="9129387" cy="64633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endParaRPr lang="en-US" dirty="0">
              <a:cs typeface="Calibri"/>
            </a:endParaRPr>
          </a:p>
          <a:p>
            <a:pPr marL="285750" indent="-285750">
              <a:buFont typeface="Wingdings" panose="05000000000000000000" pitchFamily="2" charset="2"/>
              <a:buChar char="v"/>
            </a:pPr>
            <a:endParaRPr lang="en-US" dirty="0">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12919BF8-699D-A64C-3D14-5335D2721020}"/>
              </a:ext>
            </a:extLst>
          </p:cNvPr>
          <p:cNvSpPr txBox="1"/>
          <p:nvPr/>
        </p:nvSpPr>
        <p:spPr>
          <a:xfrm>
            <a:off x="4724400" y="320039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Next meeting - tomorrow</a:t>
            </a:r>
          </a:p>
        </p:txBody>
      </p:sp>
    </p:spTree>
    <p:extLst>
      <p:ext uri="{BB962C8B-B14F-4D97-AF65-F5344CB8AC3E}">
        <p14:creationId xmlns:p14="http://schemas.microsoft.com/office/powerpoint/2010/main" val="241073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Institutional Effectiveness Committee (IEC)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40290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Professional Development Committee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1892623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Accreditation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28578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230" y="5379514"/>
            <a:ext cx="10113645" cy="822960"/>
          </a:xfrm>
        </p:spPr>
        <p:txBody>
          <a:bodyPr>
            <a:normAutofit/>
          </a:bodyPr>
          <a:lstStyle/>
          <a:p>
            <a:pPr algn="ctr"/>
            <a:r>
              <a:rPr lang="en-US" sz="4000"/>
              <a:t>The End</a:t>
            </a:r>
          </a:p>
        </p:txBody>
      </p:sp>
      <p:pic>
        <p:nvPicPr>
          <p:cNvPr id="6" name="Picture 5"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1350" y="180374"/>
            <a:ext cx="3124200" cy="3124200"/>
          </a:xfrm>
          <a:prstGeom prst="rect">
            <a:avLst/>
          </a:prstGeom>
        </p:spPr>
      </p:pic>
    </p:spTree>
    <p:extLst>
      <p:ext uri="{BB962C8B-B14F-4D97-AF65-F5344CB8AC3E}">
        <p14:creationId xmlns:p14="http://schemas.microsoft.com/office/powerpoint/2010/main" val="342015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2942372"/>
            <a:ext cx="10058400" cy="914400"/>
          </a:xfrm>
        </p:spPr>
        <p:txBody>
          <a:bodyPr>
            <a:normAutofit fontScale="90000"/>
          </a:bodyPr>
          <a:lstStyle/>
          <a:p>
            <a:pPr algn="ct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sz="5300"/>
              <a:t>Reporting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428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Facilities – Cody Pauxtis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6013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a:t>Safety &amp; Security – Kevin King</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2714EB7D-A8C4-46E7-BF7C-8FE9FBB5DAFD}"/>
              </a:ext>
            </a:extLst>
          </p:cNvPr>
          <p:cNvSpPr txBox="1"/>
          <p:nvPr/>
        </p:nvSpPr>
        <p:spPr>
          <a:xfrm>
            <a:off x="2107532" y="2428374"/>
            <a:ext cx="6252410"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cs typeface="Calibri"/>
              </a:rPr>
              <a:t>Request to present Security CFIT to Academic Senate</a:t>
            </a:r>
          </a:p>
          <a:p>
            <a:pPr marL="285750" indent="-285750">
              <a:buFont typeface="Wingdings"/>
              <a:buChar char="v"/>
            </a:pPr>
            <a:endParaRPr lang="en-US" dirty="0">
              <a:cs typeface="Calibri"/>
            </a:endParaRPr>
          </a:p>
          <a:p>
            <a:pPr marL="285750" indent="-285750">
              <a:buFont typeface="Wingdings"/>
              <a:buChar char="v"/>
            </a:pPr>
            <a:r>
              <a:rPr lang="en-US" dirty="0">
                <a:cs typeface="Calibri"/>
              </a:rPr>
              <a:t>Sexual Assault Awareness Event 4/28  @ 1230PM</a:t>
            </a:r>
          </a:p>
          <a:p>
            <a:pPr marL="742950" lvl="1" indent="-285750">
              <a:buFont typeface="Wingdings"/>
              <a:buChar char="v"/>
            </a:pPr>
            <a:r>
              <a:rPr lang="en-US" dirty="0">
                <a:cs typeface="Calibri"/>
              </a:rPr>
              <a:t>Guest Speakers from the Womens Center and RPD </a:t>
            </a:r>
          </a:p>
          <a:p>
            <a:pPr marL="742950" lvl="1" indent="-285750">
              <a:buFont typeface="Wingdings"/>
              <a:buChar char="v"/>
            </a:pPr>
            <a:endParaRPr lang="en-US" dirty="0">
              <a:cs typeface="Calibri"/>
            </a:endParaRPr>
          </a:p>
          <a:p>
            <a:pPr marL="285750" indent="-285750">
              <a:buFont typeface="Wingdings"/>
              <a:buChar char="v"/>
            </a:pPr>
            <a:r>
              <a:rPr lang="en-US" dirty="0">
                <a:cs typeface="Calibri"/>
              </a:rPr>
              <a:t>Unscheduled Emergency Evacuation Drill (Tuesday Evening)</a:t>
            </a:r>
          </a:p>
          <a:p>
            <a:pPr marL="285750" indent="-285750">
              <a:buFont typeface="Wingdings"/>
              <a:buChar char="v"/>
            </a:pPr>
            <a:endParaRPr lang="en-US" dirty="0">
              <a:cs typeface="Calibri"/>
            </a:endParaRPr>
          </a:p>
          <a:p>
            <a:pPr marL="285750" indent="-285750">
              <a:buFont typeface="Wingdings"/>
              <a:buChar char="v"/>
            </a:pPr>
            <a:r>
              <a:rPr lang="en-US" dirty="0">
                <a:cs typeface="Calibri"/>
              </a:rPr>
              <a:t>Trauma Support Resources Flyer</a:t>
            </a:r>
          </a:p>
        </p:txBody>
      </p:sp>
    </p:spTree>
    <p:extLst>
      <p:ext uri="{BB962C8B-B14F-4D97-AF65-F5344CB8AC3E}">
        <p14:creationId xmlns:p14="http://schemas.microsoft.com/office/powerpoint/2010/main" val="27967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Technology Resource Team (TRT) – Mike Campbell</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33C36278-AE1F-196B-0317-9DB810BA16B5}"/>
              </a:ext>
            </a:extLst>
          </p:cNvPr>
          <p:cNvSpPr txBox="1"/>
          <p:nvPr/>
        </p:nvSpPr>
        <p:spPr>
          <a:xfrm>
            <a:off x="1928648" y="2464676"/>
            <a:ext cx="842929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ea typeface="Calibri"/>
                <a:cs typeface="Calibri"/>
              </a:rPr>
              <a:t>Meeting was scheduled for yesterday but had to cancel due to network issues and not being able to connect to zoom. This was our last meeting of the semester, but we are looking to see if we can reschedule before finals week. </a:t>
            </a:r>
          </a:p>
          <a:p>
            <a:pPr marL="285750" indent="-285750">
              <a:buFont typeface="Wingdings"/>
              <a:buChar char="v"/>
            </a:pPr>
            <a:r>
              <a:rPr lang="en-US" dirty="0">
                <a:ea typeface="Calibri"/>
                <a:cs typeface="Calibri"/>
              </a:rPr>
              <a:t>Network Issue - Update</a:t>
            </a:r>
          </a:p>
        </p:txBody>
      </p:sp>
    </p:spTree>
    <p:extLst>
      <p:ext uri="{BB962C8B-B14F-4D97-AF65-F5344CB8AC3E}">
        <p14:creationId xmlns:p14="http://schemas.microsoft.com/office/powerpoint/2010/main" val="63605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Student Success Support Programs (SSSP) – Heather Ostash</a:t>
            </a:r>
          </a:p>
        </p:txBody>
      </p:sp>
      <p:sp>
        <p:nvSpPr>
          <p:cNvPr id="6" name="TextBox 5"/>
          <p:cNvSpPr txBox="1"/>
          <p:nvPr/>
        </p:nvSpPr>
        <p:spPr>
          <a:xfrm>
            <a:off x="1958071" y="2151085"/>
            <a:ext cx="6329680" cy="3416320"/>
          </a:xfrm>
          <a:prstGeom prst="rect">
            <a:avLst/>
          </a:prstGeom>
          <a:noFill/>
        </p:spPr>
        <p:txBody>
          <a:bodyPr wrap="square" lIns="91440" tIns="45720" rIns="91440" bIns="45720" rtlCol="0" anchor="t">
            <a:spAutoFit/>
          </a:bodyPr>
          <a:lstStyle/>
          <a:p>
            <a:pPr marL="285750" indent="-285750">
              <a:buFont typeface="Wingdings,Sans-Serif" panose="05000000000000000000" pitchFamily="2" charset="2"/>
              <a:buChar char="v"/>
            </a:pPr>
            <a:endParaRPr lang="en-US" dirty="0">
              <a:ea typeface="+mn-lt"/>
              <a:cs typeface="+mn-lt"/>
            </a:endParaRPr>
          </a:p>
          <a:p>
            <a:pPr marL="285750" indent="-285750">
              <a:buFont typeface="Wingdings,Sans-Serif" panose="05000000000000000000" pitchFamily="2" charset="2"/>
              <a:buChar char="v"/>
            </a:pPr>
            <a:r>
              <a:rPr lang="en-US" dirty="0">
                <a:ea typeface="+mn-lt"/>
                <a:cs typeface="+mn-lt"/>
              </a:rPr>
              <a:t>SOAA- reviewed incorporated Senate feedback for approval of committee</a:t>
            </a:r>
          </a:p>
          <a:p>
            <a:pPr marL="285750" indent="-285750">
              <a:buFont typeface="Wingdings,Sans-Serif" panose="05000000000000000000" pitchFamily="2" charset="2"/>
              <a:buChar char="v"/>
            </a:pPr>
            <a:r>
              <a:rPr lang="en-US" dirty="0">
                <a:cs typeface="Calibri"/>
              </a:rPr>
              <a:t>Mini C-fits working on-</a:t>
            </a:r>
          </a:p>
          <a:p>
            <a:pPr marL="742950" lvl="1" indent="-285750">
              <a:buFont typeface="Wingdings,Sans-Serif" panose="05000000000000000000" pitchFamily="2" charset="2"/>
              <a:buChar char="v"/>
            </a:pPr>
            <a:r>
              <a:rPr lang="en-US" dirty="0">
                <a:cs typeface="Calibri"/>
              </a:rPr>
              <a:t>Update of SEAC/GP website</a:t>
            </a:r>
          </a:p>
          <a:p>
            <a:pPr marL="742950" lvl="1" indent="-285750">
              <a:buFont typeface="Wingdings,Sans-Serif" panose="05000000000000000000" pitchFamily="2" charset="2"/>
              <a:buChar char="v"/>
            </a:pPr>
            <a:r>
              <a:rPr lang="en-US" dirty="0">
                <a:cs typeface="Calibri"/>
              </a:rPr>
              <a:t>Communication Plan</a:t>
            </a:r>
          </a:p>
          <a:p>
            <a:pPr marL="742950" lvl="1" indent="-285750">
              <a:buFont typeface="Wingdings,Sans-Serif" panose="05000000000000000000" pitchFamily="2" charset="2"/>
              <a:buChar char="v"/>
            </a:pPr>
            <a:r>
              <a:rPr lang="en-US" dirty="0">
                <a:cs typeface="Calibri"/>
              </a:rPr>
              <a:t>Program Mapper</a:t>
            </a:r>
          </a:p>
          <a:p>
            <a:pPr marL="742950" lvl="1" indent="-285750">
              <a:buFont typeface="Wingdings,Sans-Serif" panose="05000000000000000000" pitchFamily="2" charset="2"/>
              <a:buChar char="v"/>
            </a:pPr>
            <a:r>
              <a:rPr lang="en-US" dirty="0">
                <a:cs typeface="Calibri"/>
              </a:rPr>
              <a:t>Recommendations on strategies for Basic Needs funding</a:t>
            </a:r>
          </a:p>
          <a:p>
            <a:pPr marL="285750" indent="-285750">
              <a:buFont typeface="Wingdings,Sans-Serif" panose="05000000000000000000" pitchFamily="2" charset="2"/>
              <a:buChar char="v"/>
            </a:pPr>
            <a:r>
              <a:rPr lang="en-US" dirty="0">
                <a:cs typeface="Calibri"/>
              </a:rPr>
              <a:t>MDRC- coaching on developing a model of case-management/proactive advising</a:t>
            </a:r>
            <a:endParaRPr lang="en-US" dirty="0">
              <a:ea typeface="+mn-lt"/>
              <a:cs typeface="+mn-lt"/>
            </a:endParaRPr>
          </a:p>
          <a:p>
            <a:pPr marL="285750" indent="-285750">
              <a:buFont typeface="Wingdings,Sans-Serif" panose="05000000000000000000" pitchFamily="2" charset="2"/>
              <a:buChar char="v"/>
            </a:pPr>
            <a:r>
              <a:rPr lang="en-US" dirty="0">
                <a:ea typeface="+mn-lt"/>
                <a:cs typeface="+mn-lt"/>
              </a:rPr>
              <a:t>Next meeting- May 4th</a:t>
            </a:r>
            <a:endParaRPr lang="en-US" dirty="0"/>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52428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Incarcerated Students Education Program – Peter Fulks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DC03DA32-8415-3559-571D-1D7AEF9168DE}"/>
              </a:ext>
            </a:extLst>
          </p:cNvPr>
          <p:cNvSpPr txBox="1"/>
          <p:nvPr/>
        </p:nvSpPr>
        <p:spPr>
          <a:xfrm>
            <a:off x="1357184" y="2273642"/>
            <a:ext cx="7994820"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We meet next week, but...</a:t>
            </a:r>
          </a:p>
          <a:p>
            <a:pPr marL="285750" indent="-285750">
              <a:buFont typeface="Arial"/>
              <a:buChar char="•"/>
            </a:pPr>
            <a:r>
              <a:rPr lang="en-US">
                <a:cs typeface="Calibri"/>
              </a:rPr>
              <a:t>199 Graduates this term. Students are managing well during turbulent times.</a:t>
            </a:r>
            <a:endParaRPr lang="en-US" dirty="0">
              <a:cs typeface="Calibri"/>
            </a:endParaRPr>
          </a:p>
          <a:p>
            <a:pPr marL="285750" indent="-285750">
              <a:buFont typeface="Arial"/>
              <a:buChar char="•"/>
            </a:pPr>
            <a:r>
              <a:rPr lang="en-US">
                <a:cs typeface="Calibri"/>
              </a:rPr>
              <a:t>About 40 faculty attended Fall return to class </a:t>
            </a:r>
            <a:r>
              <a:rPr lang="en-US" dirty="0">
                <a:cs typeface="Calibri"/>
              </a:rPr>
              <a:t>8 hour Canvas training on Saturday 4/9</a:t>
            </a:r>
          </a:p>
          <a:p>
            <a:pPr marL="285750" indent="-285750">
              <a:buFont typeface="Arial"/>
              <a:buChar char="•"/>
            </a:pPr>
            <a:r>
              <a:rPr lang="en-US">
                <a:cs typeface="Calibri"/>
              </a:rPr>
              <a:t>We got Rising Scholars grant $172K each year for 3 years. Tied highest grant for </a:t>
            </a:r>
            <a:r>
              <a:rPr lang="en-US" dirty="0">
                <a:cs typeface="Calibri"/>
              </a:rPr>
              <a:t>amount for programs inside prison</a:t>
            </a:r>
            <a:endParaRPr lang="en-US"/>
          </a:p>
          <a:p>
            <a:pPr marL="285750" indent="-285750">
              <a:buFont typeface="Arial"/>
              <a:buChar char="•"/>
            </a:pPr>
            <a:r>
              <a:rPr lang="en-US">
                <a:cs typeface="Calibri"/>
              </a:rPr>
              <a:t>ISEP Presented at the CCCAOE conference as a model JDEI </a:t>
            </a:r>
            <a:r>
              <a:rPr lang="en-US" dirty="0">
                <a:cs typeface="Calibri"/>
              </a:rPr>
              <a:t>program</a:t>
            </a:r>
          </a:p>
          <a:p>
            <a:pPr marL="285750" indent="-285750">
              <a:buFont typeface="Arial"/>
              <a:buChar char="•"/>
            </a:pPr>
            <a:r>
              <a:rPr lang="en-US" dirty="0">
                <a:cs typeface="Calibri"/>
              </a:rPr>
              <a:t>ISEP Presented as the model program for guided pathways on statewide</a:t>
            </a:r>
            <a:r>
              <a:rPr lang="en-US">
                <a:cs typeface="Calibri"/>
              </a:rPr>
              <a:t> network call</a:t>
            </a:r>
            <a:endParaRPr lang="en-US" dirty="0">
              <a:cs typeface="Calibri"/>
            </a:endParaRPr>
          </a:p>
          <a:p>
            <a:pPr marL="285750" indent="-285750">
              <a:buFont typeface="Arial"/>
              <a:buChar char="•"/>
            </a:pPr>
            <a:r>
              <a:rPr lang="en-US" dirty="0">
                <a:cs typeface="Calibri"/>
              </a:rPr>
              <a:t>ISEP Presented as the Michelson 20MM leaders in faculty training model program</a:t>
            </a:r>
          </a:p>
        </p:txBody>
      </p:sp>
    </p:spTree>
    <p:extLst>
      <p:ext uri="{BB962C8B-B14F-4D97-AF65-F5344CB8AC3E}">
        <p14:creationId xmlns:p14="http://schemas.microsoft.com/office/powerpoint/2010/main" val="297298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Constituency Reports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71770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Associated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599593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344068"/>
      </a:dk2>
      <a:lt2>
        <a:srgbClr val="D9E0E6"/>
      </a:lt2>
      <a:accent1>
        <a:srgbClr val="A5A5A5"/>
      </a:accent1>
      <a:accent2>
        <a:srgbClr val="000072"/>
      </a:accent2>
      <a:accent3>
        <a:srgbClr val="0070C0"/>
      </a:accent3>
      <a:accent4>
        <a:srgbClr val="A5A5A5"/>
      </a:accent4>
      <a:accent5>
        <a:srgbClr val="000099"/>
      </a:accent5>
      <a:accent6>
        <a:srgbClr val="0070C0"/>
      </a:accent6>
      <a:hlink>
        <a:srgbClr val="969696"/>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0AC52987C0EA4F8969702B47D6BDCF" ma:contentTypeVersion="" ma:contentTypeDescription="Create a new document." ma:contentTypeScope="" ma:versionID="ee2cd9e8ebfaca520aa08cb23e3a4816">
  <xsd:schema xmlns:xsd="http://www.w3.org/2001/XMLSchema" xmlns:xs="http://www.w3.org/2001/XMLSchema" xmlns:p="http://schemas.microsoft.com/office/2006/metadata/properties" xmlns:ns2="454fd486-4e42-4a7f-bc2f-e2145d19cd8b" xmlns:ns3="ffba0a56-dfce-4d1b-b42e-42eaba50a1e8" targetNamespace="http://schemas.microsoft.com/office/2006/metadata/properties" ma:root="true" ma:fieldsID="9d052e11abe377f090f018a6c1aba787" ns2:_="" ns3:_="">
    <xsd:import namespace="454fd486-4e42-4a7f-bc2f-e2145d19cd8b"/>
    <xsd:import namespace="ffba0a56-dfce-4d1b-b42e-42eaba50a1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ba0a56-dfce-4d1b-b42e-42eaba50a1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93E5AC-4625-43E7-9389-FF5BC68AB0E2}">
  <ds:schemaRefs>
    <ds:schemaRef ds:uri="454fd486-4e42-4a7f-bc2f-e2145d19cd8b"/>
    <ds:schemaRef ds:uri="ffba0a56-dfce-4d1b-b42e-42eaba50a1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F1DC5F1-2263-4914-A44B-1AFDCA686941}">
  <ds:schemaRefs>
    <ds:schemaRef ds:uri="http://schemas.microsoft.com/sharepoint/v3/contenttype/forms"/>
  </ds:schemaRefs>
</ds:datastoreItem>
</file>

<file path=customXml/itemProps3.xml><?xml version="1.0" encoding="utf-8"?>
<ds:datastoreItem xmlns:ds="http://schemas.openxmlformats.org/officeDocument/2006/customXml" ds:itemID="{84157CE5-C738-42C9-BFA3-E06CBBBEA4AE}">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454fd486-4e42-4a7f-bc2f-e2145d19cd8b"/>
    <ds:schemaRef ds:uri="http://purl.org/dc/elements/1.1/"/>
    <ds:schemaRef ds:uri="ffba0a56-dfce-4d1b-b42e-42eaba50a1e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2</TotalTime>
  <Words>321</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Wingdings</vt:lpstr>
      <vt:lpstr>Wingdings,Sans-Serif</vt:lpstr>
      <vt:lpstr>Retrospect</vt:lpstr>
      <vt:lpstr>College Council</vt:lpstr>
      <vt:lpstr>      Reporting Committees</vt:lpstr>
      <vt:lpstr>Facilities – Cody Pauxtis</vt:lpstr>
      <vt:lpstr>Safety &amp; Security – Kevin King</vt:lpstr>
      <vt:lpstr>Technology Resource Team (TRT) – Mike Campbell</vt:lpstr>
      <vt:lpstr>Student Success Support Programs (SSSP) – Heather Ostash</vt:lpstr>
      <vt:lpstr>Incarcerated Students Education Program – Peter Fulks</vt:lpstr>
      <vt:lpstr>Constituency Reports</vt:lpstr>
      <vt:lpstr>Associated Committees</vt:lpstr>
      <vt:lpstr>Budget Development – Lisa Couch</vt:lpstr>
      <vt:lpstr>District Wide Budget Development Committee – Lisa Couch</vt:lpstr>
      <vt:lpstr>Institutional Effectiveness Committee (IEC) – Corey Marvin</vt:lpstr>
      <vt:lpstr>Professional Development Committee – Corey Marvin</vt:lpstr>
      <vt:lpstr>Accreditation – Corey Marvin</vt:lpstr>
      <vt:lpstr>The End</vt:lpstr>
    </vt:vector>
  </TitlesOfParts>
  <Company>Cerro Coso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the Future</dc:title>
  <dc:creator>Natalie Dorrell</dc:creator>
  <cp:lastModifiedBy>Jennifer Curtis</cp:lastModifiedBy>
  <cp:revision>131</cp:revision>
  <cp:lastPrinted>2016-05-02T20:11:30Z</cp:lastPrinted>
  <dcterms:created xsi:type="dcterms:W3CDTF">2016-04-19T18:59:44Z</dcterms:created>
  <dcterms:modified xsi:type="dcterms:W3CDTF">2022-06-29T22:49:12Z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0x010100390AC52987C0EA4F8969702B47D6BDCF</vt:lpwstr>
  </property>
</Properties>
</file>